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1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course is radically different than how this course have been thought in previous semesters. It is now primarily a traditional introductory course in statistics.</a:t>
            </a:r>
          </a:p>
          <a:p>
            <a:endParaRPr/>
          </a:p>
          <a:p>
            <a:r>
              <a:t>In the   </a:t>
            </a:r>
          </a:p>
          <a:p>
            <a:endParaRPr/>
          </a:p>
          <a:p>
            <a:r>
              <a:t>Covers the statistics</a:t>
            </a:r>
          </a:p>
          <a:p>
            <a:endParaRPr/>
          </a:p>
          <a:p>
            <a:endParaRPr/>
          </a:p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 longer will the course be based on SPSS. From now on the course will be based on the programming language of R. </a:t>
            </a:r>
          </a:p>
          <a:p>
            <a:endParaRPr/>
          </a:p>
          <a:p>
            <a:r>
              <a:t>R is what is preferred by statisticians and data scientists.</a:t>
            </a:r>
          </a:p>
          <a:p>
            <a:endParaRPr/>
          </a:p>
          <a:p>
            <a:r>
              <a:t>It is a programming language, which means that it has a somewhat higher learning curve than more traditional menu-based software, but no need to despair. </a:t>
            </a:r>
          </a:p>
          <a:p>
            <a:endParaRPr/>
          </a:p>
          <a:p>
            <a:r>
              <a:t>Benjamin Cretois, computer labs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tel og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teks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Titteltekst</a:t>
            </a:r>
          </a:p>
        </p:txBody>
      </p:sp>
      <p:sp>
        <p:nvSpPr>
          <p:cNvPr id="12" name="Brødtekst nivå én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3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 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 Johnny Appleseed</a:t>
            </a:r>
          </a:p>
        </p:txBody>
      </p:sp>
      <p:sp>
        <p:nvSpPr>
          <p:cNvPr id="94" name="«Skriv et sitat her.»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«Skriv et sitat her.»</a:t>
            </a:r>
          </a:p>
        </p:txBody>
      </p:sp>
      <p:sp>
        <p:nvSpPr>
          <p:cNvPr id="95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o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e – horisont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ilde"/>
          <p:cNvSpPr>
            <a:spLocks noGrp="1"/>
          </p:cNvSpPr>
          <p:nvPr>
            <p:ph type="pic" idx="13"/>
          </p:nvPr>
        </p:nvSpPr>
        <p:spPr>
          <a:xfrm>
            <a:off x="1258743" y="-673100"/>
            <a:ext cx="10390144" cy="77773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5" name="Titteltekst"/>
          <p:cNvSpPr txBox="1"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>
            <a:lvl1pPr>
              <a:defRPr sz="7200" cap="all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Titteltekst</a:t>
            </a:r>
          </a:p>
        </p:txBody>
      </p:sp>
      <p:sp>
        <p:nvSpPr>
          <p:cNvPr id="126" name="Brødtekst nivå én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27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e – vertik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ilde"/>
          <p:cNvSpPr>
            <a:spLocks noGrp="1"/>
          </p:cNvSpPr>
          <p:nvPr>
            <p:ph type="pic" idx="13"/>
          </p:nvPr>
        </p:nvSpPr>
        <p:spPr>
          <a:xfrm>
            <a:off x="5351574" y="1384300"/>
            <a:ext cx="7872413" cy="699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Titteltekst"/>
          <p:cNvSpPr txBox="1"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>
            <a:lvl1pPr>
              <a:defRPr sz="7200" cap="all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Titteltekst</a:t>
            </a:r>
          </a:p>
        </p:txBody>
      </p:sp>
      <p:sp>
        <p:nvSpPr>
          <p:cNvPr id="136" name="Brødtekst nivå én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37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tel og undertitt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teltekst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>
            <a:lvl1pPr>
              <a:defRPr sz="7200" cap="all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Titteltekst</a:t>
            </a:r>
          </a:p>
        </p:txBody>
      </p:sp>
      <p:sp>
        <p:nvSpPr>
          <p:cNvPr id="145" name="Brødtekst nivå én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46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teltekst"/>
          <p:cNvSpPr txBox="1">
            <a:spLocks noGrp="1"/>
          </p:cNvSpPr>
          <p:nvPr>
            <p:ph type="title"/>
          </p:nvPr>
        </p:nvSpPr>
        <p:spPr>
          <a:xfrm>
            <a:off x="894079" y="1608666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algn="l" defTabSz="1300480">
              <a:lnSpc>
                <a:spcPct val="90000"/>
              </a:lnSpc>
              <a:defRPr sz="6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Titteltekst</a:t>
            </a:r>
          </a:p>
        </p:txBody>
      </p:sp>
      <p:sp>
        <p:nvSpPr>
          <p:cNvPr id="154" name="Brødtekst nivå én…"/>
          <p:cNvSpPr txBox="1">
            <a:spLocks noGrp="1"/>
          </p:cNvSpPr>
          <p:nvPr>
            <p:ph type="body" idx="1"/>
          </p:nvPr>
        </p:nvSpPr>
        <p:spPr>
          <a:xfrm>
            <a:off x="894079" y="3166533"/>
            <a:ext cx="11216642" cy="4641428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55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893923" y="8024622"/>
            <a:ext cx="216798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teltekst"/>
          <p:cNvSpPr txBox="1">
            <a:spLocks noGrp="1"/>
          </p:cNvSpPr>
          <p:nvPr>
            <p:ph type="title"/>
          </p:nvPr>
        </p:nvSpPr>
        <p:spPr>
          <a:xfrm>
            <a:off x="1625599" y="2416387"/>
            <a:ext cx="9753602" cy="2546774"/>
          </a:xfrm>
          <a:prstGeom prst="rect">
            <a:avLst/>
          </a:prstGeom>
        </p:spPr>
        <p:txBody>
          <a:bodyPr lIns="48767" tIns="48767" rIns="48767" bIns="48767" anchor="b"/>
          <a:lstStyle>
            <a:lvl1pPr defTabSz="1300480">
              <a:lnSpc>
                <a:spcPct val="90000"/>
              </a:lnSpc>
              <a:defRPr sz="8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Titteltekst</a:t>
            </a:r>
          </a:p>
        </p:txBody>
      </p:sp>
      <p:sp>
        <p:nvSpPr>
          <p:cNvPr id="163" name="Brødtekst nivå én…"/>
          <p:cNvSpPr txBox="1">
            <a:spLocks noGrp="1"/>
          </p:cNvSpPr>
          <p:nvPr>
            <p:ph type="body" sz="quarter" idx="1"/>
          </p:nvPr>
        </p:nvSpPr>
        <p:spPr>
          <a:xfrm>
            <a:off x="1625599" y="5061373"/>
            <a:ext cx="9753602" cy="1766147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0" indent="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64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893923" y="8024622"/>
            <a:ext cx="216798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e – horisont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telteks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Titteltekst</a:t>
            </a:r>
          </a:p>
        </p:txBody>
      </p:sp>
      <p:sp>
        <p:nvSpPr>
          <p:cNvPr id="22" name="Brødtekst nivå én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23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tel – sentr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telteks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31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e – vertik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telteks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Titteltekst</a:t>
            </a:r>
          </a:p>
        </p:txBody>
      </p:sp>
      <p:sp>
        <p:nvSpPr>
          <p:cNvPr id="40" name="Brødtekst nivå én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41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tel – øve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teltek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49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tel og punktte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teltek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57" name="Brødtekst nivå é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58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tel, punkttegn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teltek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67" name="Brødtekst nivå én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68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te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rødtekst nivå én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76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e – 3 per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Bild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Bild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teks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Titteltekst</a:t>
            </a:r>
          </a:p>
        </p:txBody>
      </p:sp>
      <p:sp>
        <p:nvSpPr>
          <p:cNvPr id="3" name="Brødtekst nivå én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4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tatsthinking21.github.io/statsthinking21-core-site/StatsThinking21.pdf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openintro.org/stat/textbook.ph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Quantitative Method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Quantitative Methods</a:t>
            </a:r>
          </a:p>
          <a:p>
            <a:r>
              <a:t>Geog3006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le 1"/>
          <p:cNvSpPr txBox="1">
            <a:spLocks noGrp="1"/>
          </p:cNvSpPr>
          <p:nvPr>
            <p:ph type="title"/>
          </p:nvPr>
        </p:nvSpPr>
        <p:spPr>
          <a:xfrm>
            <a:off x="928217" y="1866201"/>
            <a:ext cx="11148366" cy="1413935"/>
          </a:xfrm>
          <a:prstGeom prst="rect">
            <a:avLst/>
          </a:prstGeom>
        </p:spPr>
        <p:txBody>
          <a:bodyPr/>
          <a:lstStyle>
            <a:lvl1pPr defTabSz="1118412">
              <a:defRPr sz="5332"/>
            </a:lvl1pPr>
          </a:lstStyle>
          <a:p>
            <a:r>
              <a:t>Advantages of R over other software</a:t>
            </a:r>
          </a:p>
        </p:txBody>
      </p:sp>
      <p:sp>
        <p:nvSpPr>
          <p:cNvPr id="220" name="Rectangle 14"/>
          <p:cNvSpPr/>
          <p:nvPr/>
        </p:nvSpPr>
        <p:spPr>
          <a:xfrm>
            <a:off x="1067599" y="3399256"/>
            <a:ext cx="10869602" cy="86063"/>
          </a:xfrm>
          <a:prstGeom prst="rect">
            <a:avLst/>
          </a:prstGeom>
          <a:solidFill>
            <a:srgbClr val="808080">
              <a:alpha val="64999"/>
            </a:srgbClr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33" name="Content Placeholder 2"/>
          <p:cNvGrpSpPr/>
          <p:nvPr/>
        </p:nvGrpSpPr>
        <p:grpSpPr>
          <a:xfrm>
            <a:off x="1235255" y="3970504"/>
            <a:ext cx="10534288" cy="3445259"/>
            <a:chOff x="0" y="572694"/>
            <a:chExt cx="10534287" cy="3445257"/>
          </a:xfrm>
        </p:grpSpPr>
        <p:sp>
          <p:nvSpPr>
            <p:cNvPr id="221" name="Sirkel"/>
            <p:cNvSpPr/>
            <p:nvPr/>
          </p:nvSpPr>
          <p:spPr>
            <a:xfrm>
              <a:off x="0" y="572694"/>
              <a:ext cx="1394612" cy="1394613"/>
            </a:xfrm>
            <a:prstGeom prst="ellipse">
              <a:avLst/>
            </a:prstGeom>
            <a:solidFill>
              <a:srgbClr val="ED7D31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lnSpc>
                  <a:spcPct val="90000"/>
                </a:lnSpc>
                <a:spcBef>
                  <a:spcPts val="1400"/>
                </a:spcBef>
                <a:defRPr sz="38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2" name="Kvadrat"/>
            <p:cNvSpPr/>
            <p:nvPr/>
          </p:nvSpPr>
          <p:spPr>
            <a:xfrm>
              <a:off x="292868" y="865563"/>
              <a:ext cx="808874" cy="808874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lnSpc>
                  <a:spcPct val="90000"/>
                </a:lnSpc>
                <a:spcBef>
                  <a:spcPts val="1400"/>
                </a:spcBef>
                <a:defRPr sz="38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3" name="R is the most used programming language for statistics"/>
            <p:cNvSpPr/>
            <p:nvPr/>
          </p:nvSpPr>
          <p:spPr>
            <a:xfrm>
              <a:off x="1693454" y="1269999"/>
              <a:ext cx="328729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1517226">
                <a:spcBef>
                  <a:spcPts val="1400"/>
                </a:spcBef>
                <a:defRPr sz="3400" b="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R is the most used programming language for statistics</a:t>
              </a:r>
            </a:p>
          </p:txBody>
        </p:sp>
        <p:sp>
          <p:nvSpPr>
            <p:cNvPr id="224" name="Sirkel"/>
            <p:cNvSpPr/>
            <p:nvPr/>
          </p:nvSpPr>
          <p:spPr>
            <a:xfrm>
              <a:off x="5553537" y="572694"/>
              <a:ext cx="1394612" cy="1394613"/>
            </a:xfrm>
            <a:prstGeom prst="ellipse">
              <a:avLst/>
            </a:prstGeom>
            <a:solidFill>
              <a:srgbClr val="A5A5A5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lnSpc>
                  <a:spcPct val="90000"/>
                </a:lnSpc>
                <a:spcBef>
                  <a:spcPts val="1400"/>
                </a:spcBef>
                <a:defRPr sz="38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5" name="Kvadrat"/>
            <p:cNvSpPr/>
            <p:nvPr/>
          </p:nvSpPr>
          <p:spPr>
            <a:xfrm>
              <a:off x="5850741" y="836661"/>
              <a:ext cx="808875" cy="808875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lnSpc>
                  <a:spcPct val="90000"/>
                </a:lnSpc>
                <a:spcBef>
                  <a:spcPts val="1400"/>
                </a:spcBef>
                <a:defRPr sz="38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6" name="R is free and open source"/>
            <p:cNvSpPr/>
            <p:nvPr/>
          </p:nvSpPr>
          <p:spPr>
            <a:xfrm>
              <a:off x="7246992" y="1269999"/>
              <a:ext cx="328729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1517226">
                <a:spcBef>
                  <a:spcPts val="1400"/>
                </a:spcBef>
                <a:defRPr sz="3400" b="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R is free and open source</a:t>
              </a:r>
            </a:p>
          </p:txBody>
        </p:sp>
        <p:sp>
          <p:nvSpPr>
            <p:cNvPr id="227" name="Sirkel"/>
            <p:cNvSpPr/>
            <p:nvPr/>
          </p:nvSpPr>
          <p:spPr>
            <a:xfrm>
              <a:off x="0" y="2623341"/>
              <a:ext cx="1394612" cy="1394612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lnSpc>
                  <a:spcPct val="90000"/>
                </a:lnSpc>
                <a:spcBef>
                  <a:spcPts val="1400"/>
                </a:spcBef>
                <a:defRPr sz="38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8" name="Kvadrat"/>
            <p:cNvSpPr/>
            <p:nvPr/>
          </p:nvSpPr>
          <p:spPr>
            <a:xfrm>
              <a:off x="292868" y="2916209"/>
              <a:ext cx="808874" cy="808875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lnSpc>
                  <a:spcPct val="90000"/>
                </a:lnSpc>
                <a:spcBef>
                  <a:spcPts val="1400"/>
                </a:spcBef>
                <a:defRPr sz="38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9" name="A very active and creative community"/>
            <p:cNvSpPr/>
            <p:nvPr/>
          </p:nvSpPr>
          <p:spPr>
            <a:xfrm>
              <a:off x="1693454" y="3320646"/>
              <a:ext cx="328729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1517226">
                <a:spcBef>
                  <a:spcPts val="1400"/>
                </a:spcBef>
                <a:defRPr sz="3400" b="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A very active and creative community</a:t>
              </a:r>
            </a:p>
          </p:txBody>
        </p:sp>
        <p:sp>
          <p:nvSpPr>
            <p:cNvPr id="230" name="Sirkel"/>
            <p:cNvSpPr/>
            <p:nvPr/>
          </p:nvSpPr>
          <p:spPr>
            <a:xfrm>
              <a:off x="5553537" y="2623341"/>
              <a:ext cx="1394612" cy="1394612"/>
            </a:xfrm>
            <a:prstGeom prst="ellipse">
              <a:avLst/>
            </a:prstGeom>
            <a:solidFill>
              <a:srgbClr val="5B9BD5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lnSpc>
                  <a:spcPct val="90000"/>
                </a:lnSpc>
                <a:spcBef>
                  <a:spcPts val="1400"/>
                </a:spcBef>
                <a:defRPr sz="38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1" name="Kvadrat"/>
            <p:cNvSpPr/>
            <p:nvPr/>
          </p:nvSpPr>
          <p:spPr>
            <a:xfrm>
              <a:off x="5846405" y="2916209"/>
              <a:ext cx="808875" cy="808875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lnSpc>
                  <a:spcPct val="90000"/>
                </a:lnSpc>
                <a:spcBef>
                  <a:spcPts val="1400"/>
                </a:spcBef>
                <a:defRPr sz="38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2" name="R produces high quality graphics …"/>
            <p:cNvSpPr/>
            <p:nvPr/>
          </p:nvSpPr>
          <p:spPr>
            <a:xfrm>
              <a:off x="7246992" y="3320646"/>
              <a:ext cx="328729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1517226">
                <a:spcBef>
                  <a:spcPts val="1400"/>
                </a:spcBef>
                <a:defRPr sz="3400" b="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R produces high quality graphics …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3"/>
          <p:cNvGrpSpPr/>
          <p:nvPr/>
        </p:nvGrpSpPr>
        <p:grpSpPr>
          <a:xfrm>
            <a:off x="454534" y="2052517"/>
            <a:ext cx="11884244" cy="5788242"/>
            <a:chOff x="0" y="0"/>
            <a:chExt cx="11884243" cy="5788240"/>
          </a:xfrm>
        </p:grpSpPr>
        <p:pic>
          <p:nvPicPr>
            <p:cNvPr id="235" name="Picture 4" descr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5665688" cy="57882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5992" y="1099032"/>
              <a:ext cx="6688252" cy="4595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32652"/>
            <a:ext cx="13004802" cy="728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039" y="1524846"/>
            <a:ext cx="6928275" cy="6928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Book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t>Book 1</a:t>
            </a:r>
          </a:p>
        </p:txBody>
      </p:sp>
      <p:sp>
        <p:nvSpPr>
          <p:cNvPr id="176" name="Freely available download: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dirty="0"/>
              <a:t>Freely available:</a:t>
            </a:r>
            <a:endParaRPr lang="nb-NO" dirty="0"/>
          </a:p>
          <a:p>
            <a:r>
              <a:rPr lang="nb-NO" dirty="0">
                <a:hlinkClick r:id="rId2"/>
              </a:rPr>
              <a:t>https://statsthinking21.github.io/statsthinking21-core-site/StatsThinking21.pdf</a:t>
            </a:r>
            <a:endParaRPr lang="nb-NO" dirty="0"/>
          </a:p>
          <a:p>
            <a:endParaRPr dirty="0"/>
          </a:p>
        </p:txBody>
      </p:sp>
      <p:pic>
        <p:nvPicPr>
          <p:cNvPr id="177" name="Bilde" descr="Bil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432" y="355510"/>
            <a:ext cx="5805046" cy="7529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Bilde" descr="Bilde"/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5206" r="5206"/>
          <a:stretch>
            <a:fillRect/>
          </a:stretch>
        </p:blipFill>
        <p:spPr>
          <a:xfrm>
            <a:off x="6705600" y="609600"/>
            <a:ext cx="5359400" cy="7759700"/>
          </a:xfrm>
          <a:prstGeom prst="rect">
            <a:avLst/>
          </a:prstGeom>
        </p:spPr>
      </p:pic>
      <p:sp>
        <p:nvSpPr>
          <p:cNvPr id="180" name="Book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 cap="none"/>
            </a:lvl1pPr>
          </a:lstStyle>
          <a:p>
            <a:r>
              <a:t>Book 2</a:t>
            </a:r>
          </a:p>
        </p:txBody>
      </p:sp>
      <p:sp>
        <p:nvSpPr>
          <p:cNvPr id="181" name="Freely available download (you may donate):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spcBef>
                <a:spcPts val="3800"/>
              </a:spcBef>
            </a:pPr>
            <a:r>
              <a:rPr dirty="0"/>
              <a:t>Freely available download (you may donate):</a:t>
            </a:r>
          </a:p>
          <a:p>
            <a:pPr algn="l">
              <a:spcBef>
                <a:spcPts val="3800"/>
              </a:spcBef>
            </a:pPr>
            <a:r>
              <a:rPr dirty="0">
                <a:hlinkClick r:id="rId4"/>
              </a:rPr>
              <a:t>https://www.openintro.org/stat/textbook.php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Book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 cap="none"/>
            </a:lvl1pPr>
          </a:lstStyle>
          <a:p>
            <a:r>
              <a:t>Book 3</a:t>
            </a:r>
          </a:p>
        </p:txBody>
      </p:sp>
      <p:sp>
        <p:nvSpPr>
          <p:cNvPr id="186" name="Freely available at: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spcBef>
                <a:spcPts val="3800"/>
              </a:spcBef>
            </a:pPr>
            <a:endParaRPr dirty="0"/>
          </a:p>
          <a:p>
            <a:pPr algn="l">
              <a:spcBef>
                <a:spcPts val="3800"/>
              </a:spcBef>
            </a:pPr>
            <a:r>
              <a:rPr dirty="0"/>
              <a:t>Freely available at:</a:t>
            </a:r>
          </a:p>
          <a:p>
            <a:pPr algn="l">
              <a:spcBef>
                <a:spcPts val="3800"/>
              </a:spcBef>
            </a:pPr>
            <a:r>
              <a:rPr u="sng" dirty="0">
                <a:hlinkClick r:id="rId3"/>
              </a:rPr>
              <a:t>https://r4ds.had.co.nz</a:t>
            </a:r>
          </a:p>
        </p:txBody>
      </p:sp>
      <p:pic>
        <p:nvPicPr>
          <p:cNvPr id="187" name="Bilde" descr="Bil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3" y="622410"/>
            <a:ext cx="5560914" cy="8313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ompanies using R"/>
          <p:cNvSpPr txBox="1">
            <a:spLocks noGrp="1"/>
          </p:cNvSpPr>
          <p:nvPr>
            <p:ph type="body" sz="quarter" idx="1"/>
          </p:nvPr>
        </p:nvSpPr>
        <p:spPr>
          <a:xfrm>
            <a:off x="1006848" y="687424"/>
            <a:ext cx="10464801" cy="1130301"/>
          </a:xfrm>
          <a:prstGeom prst="rect">
            <a:avLst/>
          </a:prstGeom>
        </p:spPr>
        <p:txBody>
          <a:bodyPr/>
          <a:lstStyle/>
          <a:p>
            <a:r>
              <a:t>Companies using R</a:t>
            </a:r>
          </a:p>
        </p:txBody>
      </p:sp>
      <p:pic>
        <p:nvPicPr>
          <p:cNvPr id="192" name="companies-using-R.png" descr="companies-using-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11" y="1451228"/>
            <a:ext cx="13043222" cy="9130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Bildegalleri"/>
          <p:cNvGrpSpPr/>
          <p:nvPr/>
        </p:nvGrpSpPr>
        <p:grpSpPr>
          <a:xfrm>
            <a:off x="762000" y="762000"/>
            <a:ext cx="11468100" cy="8293100"/>
            <a:chOff x="0" y="0"/>
            <a:chExt cx="11468100" cy="8293100"/>
          </a:xfrm>
        </p:grpSpPr>
        <p:pic>
          <p:nvPicPr>
            <p:cNvPr id="194" name="1_class.png" descr="1_class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847849" y="0"/>
              <a:ext cx="7772402" cy="7772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" name="Quantitative analysis today"/>
            <p:cNvSpPr/>
            <p:nvPr/>
          </p:nvSpPr>
          <p:spPr>
            <a:xfrm>
              <a:off x="0" y="7848600"/>
              <a:ext cx="11468100" cy="444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 b="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Quantitative analysis today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70"/>
          <p:cNvSpPr/>
          <p:nvPr/>
        </p:nvSpPr>
        <p:spPr>
          <a:xfrm>
            <a:off x="359342" y="1561788"/>
            <a:ext cx="4621129" cy="659152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>
            <a:solidFill>
              <a:srgbClr val="595959">
                <a:alpha val="80000"/>
              </a:srgbClr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xfrm>
            <a:off x="719185" y="2194559"/>
            <a:ext cx="3901442" cy="3080086"/>
          </a:xfrm>
          <a:prstGeom prst="rect">
            <a:avLst/>
          </a:prstGeom>
        </p:spPr>
        <p:txBody>
          <a:bodyPr/>
          <a:lstStyle>
            <a:lvl1pPr>
              <a:defRPr sz="6800">
                <a:solidFill>
                  <a:srgbClr val="FFFFFF"/>
                </a:solidFill>
              </a:defRPr>
            </a:lvl1pPr>
          </a:lstStyle>
          <a:p>
            <a:r>
              <a:t>GEOG3006 &amp; the use of </a:t>
            </a:r>
          </a:p>
        </p:txBody>
      </p:sp>
      <p:sp>
        <p:nvSpPr>
          <p:cNvPr id="202" name="Straight Connector 72"/>
          <p:cNvSpPr/>
          <p:nvPr/>
        </p:nvSpPr>
        <p:spPr>
          <a:xfrm>
            <a:off x="1270534" y="5390151"/>
            <a:ext cx="2759243" cy="1"/>
          </a:xfrm>
          <a:prstGeom prst="line">
            <a:avLst/>
          </a:prstGeom>
          <a:ln w="12700">
            <a:solidFill>
              <a:srgbClr val="D9D9D9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0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08" y="1744611"/>
            <a:ext cx="6272851" cy="627285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extBox 2"/>
          <p:cNvSpPr txBox="1"/>
          <p:nvPr/>
        </p:nvSpPr>
        <p:spPr>
          <a:xfrm>
            <a:off x="586610" y="6448788"/>
            <a:ext cx="4621129" cy="1773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algn="l" defTabSz="1300480">
              <a:defRPr sz="3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Benjamin Cretois</a:t>
            </a:r>
          </a:p>
          <a:p>
            <a:pPr algn="l" defTabSz="1300480">
              <a:defRPr sz="38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PhD Candidate NTNU &amp; NINA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70"/>
          <p:cNvSpPr/>
          <p:nvPr/>
        </p:nvSpPr>
        <p:spPr>
          <a:xfrm>
            <a:off x="423340" y="1518265"/>
            <a:ext cx="12201381" cy="1967207"/>
          </a:xfrm>
          <a:prstGeom prst="rect">
            <a:avLst/>
          </a:prstGeom>
          <a:solidFill>
            <a:srgbClr val="404040"/>
          </a:solidFill>
          <a:ln w="127000" cap="sq">
            <a:solidFill>
              <a:srgbClr val="404040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582774" y="1681647"/>
            <a:ext cx="11882512" cy="992478"/>
          </a:xfrm>
          <a:prstGeom prst="rect">
            <a:avLst/>
          </a:prstGeom>
        </p:spPr>
        <p:txBody>
          <a:bodyPr anchor="b"/>
          <a:lstStyle>
            <a:lvl1pPr algn="ctr" defTabSz="1001369">
              <a:defRPr sz="5851">
                <a:solidFill>
                  <a:srgbClr val="FFFFFF"/>
                </a:solidFill>
              </a:defRPr>
            </a:lvl1pPr>
          </a:lstStyle>
          <a:p>
            <a:r>
              <a:t>What are R and Rstudio?</a:t>
            </a:r>
          </a:p>
        </p:txBody>
      </p:sp>
      <p:sp>
        <p:nvSpPr>
          <p:cNvPr id="208" name="Straight Connector 72"/>
          <p:cNvSpPr/>
          <p:nvPr/>
        </p:nvSpPr>
        <p:spPr>
          <a:xfrm>
            <a:off x="2378749" y="2842977"/>
            <a:ext cx="8290562" cy="1"/>
          </a:xfrm>
          <a:prstGeom prst="line">
            <a:avLst/>
          </a:prstGeom>
          <a:ln w="12700">
            <a:solidFill>
              <a:srgbClr val="D9D9D9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0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941" y="3807805"/>
            <a:ext cx="4264147" cy="4264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traight Connector 74"/>
          <p:cNvSpPr/>
          <p:nvPr/>
        </p:nvSpPr>
        <p:spPr>
          <a:xfrm>
            <a:off x="6524029" y="3989158"/>
            <a:ext cx="1" cy="3901441"/>
          </a:xfrm>
          <a:prstGeom prst="line">
            <a:avLst/>
          </a:prstGeom>
          <a:ln w="101600">
            <a:solidFill>
              <a:srgbClr val="595959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64" y="3716252"/>
            <a:ext cx="5502125" cy="42641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 11"/>
          <p:cNvSpPr/>
          <p:nvPr/>
        </p:nvSpPr>
        <p:spPr>
          <a:xfrm>
            <a:off x="-1" y="1219199"/>
            <a:ext cx="13004802" cy="7315202"/>
          </a:xfrm>
          <a:prstGeom prst="rect">
            <a:avLst/>
          </a:prstGeom>
          <a:solidFill>
            <a:srgbClr val="808080">
              <a:alpha val="30000"/>
            </a:srgbClr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130048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4" name="Rectangle 13"/>
          <p:cNvSpPr/>
          <p:nvPr/>
        </p:nvSpPr>
        <p:spPr>
          <a:xfrm>
            <a:off x="508812" y="1731263"/>
            <a:ext cx="11987176" cy="62910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63500" dist="12700" dir="5400000" rotWithShape="0">
              <a:srgbClr val="000000">
                <a:alpha val="43000"/>
              </a:srgbClr>
            </a:outerShdw>
          </a:effectLst>
        </p:spPr>
        <p:txBody>
          <a:bodyPr lIns="48767" tIns="48767" rIns="48767" bIns="48767" anchor="ctr"/>
          <a:lstStyle/>
          <a:p>
            <a:pPr defTabSz="130048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5" name="Straight Connector 15"/>
          <p:cNvSpPr/>
          <p:nvPr/>
        </p:nvSpPr>
        <p:spPr>
          <a:xfrm flipH="1">
            <a:off x="6485288" y="2438399"/>
            <a:ext cx="1" cy="4876802"/>
          </a:xfrm>
          <a:prstGeom prst="line">
            <a:avLst/>
          </a:prstGeom>
          <a:ln w="3175">
            <a:solidFill>
              <a:srgbClr val="4E4E4E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1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738" y="1804411"/>
            <a:ext cx="9843484" cy="6004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25" y="1804411"/>
            <a:ext cx="11458127" cy="6158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1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217</Words>
  <Application>Microsoft Macintosh PowerPoint</Application>
  <PresentationFormat>Egendefinert</PresentationFormat>
  <Paragraphs>37</Paragraphs>
  <Slides>13</Slides>
  <Notes>3</Notes>
  <HiddenSlides>0</HiddenSlides>
  <MMClips>0</MMClips>
  <ScaleCrop>false</ScaleCrop>
  <HeadingPairs>
    <vt:vector size="6" baseType="variant">
      <vt:variant>
        <vt:lpstr>Brukte skrifter</vt:lpstr>
      </vt:variant>
      <vt:variant>
        <vt:i4>9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Gill Sans Light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Quantitative Methods Geog3006</vt:lpstr>
      <vt:lpstr>Book 1</vt:lpstr>
      <vt:lpstr>Book 2</vt:lpstr>
      <vt:lpstr>Book 3</vt:lpstr>
      <vt:lpstr>PowerPoint-presentasjon</vt:lpstr>
      <vt:lpstr>PowerPoint-presentasjon</vt:lpstr>
      <vt:lpstr>GEOG3006 &amp; the use of </vt:lpstr>
      <vt:lpstr>What are R and Rstudio?</vt:lpstr>
      <vt:lpstr>PowerPoint-presentasjon</vt:lpstr>
      <vt:lpstr>Advantages of R over other software</vt:lpstr>
      <vt:lpstr>PowerPoint-presentasjon</vt:lpstr>
      <vt:lpstr>PowerPoint-presentasjon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Quantitative Methods Geog3006</dc:title>
  <cp:lastModifiedBy>Thomas Halvorsen</cp:lastModifiedBy>
  <cp:revision>3</cp:revision>
  <dcterms:modified xsi:type="dcterms:W3CDTF">2020-08-13T14:14:20Z</dcterms:modified>
</cp:coreProperties>
</file>